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2"/>
  </p:notesMasterIdLst>
  <p:sldIdLst>
    <p:sldId id="340" r:id="rId2"/>
    <p:sldId id="342" r:id="rId3"/>
    <p:sldId id="349" r:id="rId4"/>
    <p:sldId id="344" r:id="rId5"/>
    <p:sldId id="345" r:id="rId6"/>
    <p:sldId id="343" r:id="rId7"/>
    <p:sldId id="346" r:id="rId8"/>
    <p:sldId id="347" r:id="rId9"/>
    <p:sldId id="348" r:id="rId10"/>
    <p:sldId id="350" r:id="rId11"/>
  </p:sldIdLst>
  <p:sldSz cx="12192000" cy="6858000"/>
  <p:notesSz cx="6858000" cy="93138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3488" autoAdjust="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C303AC02-24A6-4999-88CB-EB0B2C9A5679}" type="datetimeFigureOut">
              <a:rPr lang="en-CA" smtClean="0"/>
              <a:t>2018-02-20</a:t>
            </a:fld>
            <a:endParaRPr lang="en-CA" dirty="0"/>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2667CBD7-CE84-4F75-B7A2-956912C434D1}" type="slidenum">
              <a:rPr lang="en-CA" smtClean="0"/>
              <a:t>‹#›</a:t>
            </a:fld>
            <a:endParaRPr lang="en-CA" dirty="0"/>
          </a:p>
        </p:txBody>
      </p:sp>
    </p:spTree>
    <p:extLst>
      <p:ext uri="{BB962C8B-B14F-4D97-AF65-F5344CB8AC3E}">
        <p14:creationId xmlns:p14="http://schemas.microsoft.com/office/powerpoint/2010/main" val="90362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can observe the controls in the cockpit such as speed, acceleration. Also we can estimate the position of the wheel with the red dot and also know when vehicles approaching by looking rear view mirrors.</a:t>
            </a:r>
          </a:p>
        </p:txBody>
      </p:sp>
      <p:sp>
        <p:nvSpPr>
          <p:cNvPr id="4" name="Slide Number Placeholder 3"/>
          <p:cNvSpPr>
            <a:spLocks noGrp="1"/>
          </p:cNvSpPr>
          <p:nvPr>
            <p:ph type="sldNum" sz="quarter" idx="10"/>
          </p:nvPr>
        </p:nvSpPr>
        <p:spPr/>
        <p:txBody>
          <a:bodyPr/>
          <a:lstStyle/>
          <a:p>
            <a:fld id="{2667CBD7-CE84-4F75-B7A2-956912C434D1}" type="slidenum">
              <a:rPr lang="en-CA" smtClean="0"/>
              <a:t>2</a:t>
            </a:fld>
            <a:endParaRPr lang="en-CA" dirty="0"/>
          </a:p>
        </p:txBody>
      </p:sp>
    </p:spTree>
    <p:extLst>
      <p:ext uri="{BB962C8B-B14F-4D97-AF65-F5344CB8AC3E}">
        <p14:creationId xmlns:p14="http://schemas.microsoft.com/office/powerpoint/2010/main" val="3620948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Lab1 Connection – demo how to connect DOS BOX to Python</a:t>
            </a:r>
          </a:p>
        </p:txBody>
      </p:sp>
      <p:sp>
        <p:nvSpPr>
          <p:cNvPr id="4" name="Slide Number Placeholder 3"/>
          <p:cNvSpPr>
            <a:spLocks noGrp="1"/>
          </p:cNvSpPr>
          <p:nvPr>
            <p:ph type="sldNum" sz="quarter" idx="10"/>
          </p:nvPr>
        </p:nvSpPr>
        <p:spPr/>
        <p:txBody>
          <a:bodyPr/>
          <a:lstStyle/>
          <a:p>
            <a:fld id="{2667CBD7-CE84-4F75-B7A2-956912C434D1}" type="slidenum">
              <a:rPr lang="en-CA" smtClean="0"/>
              <a:t>3</a:t>
            </a:fld>
            <a:endParaRPr lang="en-CA" dirty="0"/>
          </a:p>
        </p:txBody>
      </p:sp>
    </p:spTree>
    <p:extLst>
      <p:ext uri="{BB962C8B-B14F-4D97-AF65-F5344CB8AC3E}">
        <p14:creationId xmlns:p14="http://schemas.microsoft.com/office/powerpoint/2010/main" val="33092116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7" name="Rectangle 66"/>
          <p:cNvSpPr/>
          <p:nvPr userDrawn="1"/>
        </p:nvSpPr>
        <p:spPr>
          <a:xfrm>
            <a:off x="1147763" y="-2"/>
            <a:ext cx="452437"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1"/>
            <a:ext cx="1166813"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AB752F0-930C-47F7-97B5-B580328031DA}" type="datetime1">
              <a:rPr lang="en-US" smtClean="0"/>
              <a:t>2/20/2018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CA" dirty="0"/>
              <a:t>COPYRIGHT ROBO-GEEK INC APRIL 30 2015</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32233" y="4481513"/>
            <a:ext cx="1281144" cy="233297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208B0A-B4C4-40E8-92DC-9BD1AAECBDE0}"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F8238D-F27F-4D8B-8BA9-CDB72F87AC70}"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C7233F-5BDC-49C1-9EFA-B7DEAA050FDB}"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64B8EC-FFED-40F8-B14B-2E8DA252C5CB}"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20C842-1B5D-4D5F-975D-9E00AAAD5383}" type="datetime1">
              <a:rPr lang="en-US" smtClean="0"/>
              <a:t>2/20/2018</a:t>
            </a:fld>
            <a:endParaRPr lang="en-US" dirty="0"/>
          </a:p>
        </p:txBody>
      </p:sp>
      <p:sp>
        <p:nvSpPr>
          <p:cNvPr id="4" name="Footer Placeholder 3"/>
          <p:cNvSpPr>
            <a:spLocks noGrp="1"/>
          </p:cNvSpPr>
          <p:nvPr>
            <p:ph type="ftr" sz="quarter" idx="11"/>
          </p:nvPr>
        </p:nvSpPr>
        <p:spPr/>
        <p:txBody>
          <a:bodyPr/>
          <a:lstStyle/>
          <a:p>
            <a:r>
              <a:rPr lang="en-CA" dirty="0"/>
              <a:t>COPYRIGHT ROBO-GEEK INC APRIL 30 2015</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BDA6B70-5116-4BA0-A838-C442856D334D}" type="datetime1">
              <a:rPr lang="en-US" smtClean="0"/>
              <a:t>2/20/2018</a:t>
            </a:fld>
            <a:endParaRPr lang="en-US" dirty="0"/>
          </a:p>
        </p:txBody>
      </p:sp>
      <p:sp>
        <p:nvSpPr>
          <p:cNvPr id="4" name="Footer Placeholder 3"/>
          <p:cNvSpPr>
            <a:spLocks noGrp="1"/>
          </p:cNvSpPr>
          <p:nvPr>
            <p:ph type="ftr" sz="quarter" idx="11"/>
          </p:nvPr>
        </p:nvSpPr>
        <p:spPr/>
        <p:txBody>
          <a:bodyPr/>
          <a:lstStyle/>
          <a:p>
            <a:r>
              <a:rPr lang="en-CA" dirty="0"/>
              <a:t>COPYRIGHT ROBO-GEEK INC APRIL 30 2015</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4F39A6-353B-4FFC-94B5-EBDEB8099AA2}" type="datetime1">
              <a:rPr lang="en-US" smtClean="0"/>
              <a:t>2/20/2018</a:t>
            </a:fld>
            <a:endParaRPr lang="en-US" dirty="0"/>
          </a:p>
        </p:txBody>
      </p:sp>
      <p:sp>
        <p:nvSpPr>
          <p:cNvPr id="5" name="Footer Placeholder 4"/>
          <p:cNvSpPr>
            <a:spLocks noGrp="1"/>
          </p:cNvSpPr>
          <p:nvPr>
            <p:ph type="ftr" sz="quarter" idx="11"/>
          </p:nvPr>
        </p:nvSpPr>
        <p:spPr/>
        <p:txBody>
          <a:bodyPr/>
          <a:lstStyle/>
          <a:p>
            <a:r>
              <a:rPr lang="en-CA" dirty="0"/>
              <a:t>COPYRIGHT ROBO-GEEK INC APRIL 30 2015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27EB92-559F-4552-B7C2-4646F6869583}" type="datetime1">
              <a:rPr lang="en-US" smtClean="0"/>
              <a:t>2/20/2018</a:t>
            </a:fld>
            <a:endParaRPr lang="en-US" dirty="0"/>
          </a:p>
        </p:txBody>
      </p:sp>
      <p:sp>
        <p:nvSpPr>
          <p:cNvPr id="5" name="Footer Placeholder 4"/>
          <p:cNvSpPr>
            <a:spLocks noGrp="1"/>
          </p:cNvSpPr>
          <p:nvPr>
            <p:ph type="ftr" sz="quarter" idx="11"/>
          </p:nvPr>
        </p:nvSpPr>
        <p:spPr/>
        <p:txBody>
          <a:bodyPr/>
          <a:lstStyle/>
          <a:p>
            <a:r>
              <a:rPr lang="en-CA" dirty="0"/>
              <a:t>COPYRIGHT ROBO-GEEK INC APRIL 30 2015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6E40B-4ADF-4104-AF86-7B9FB22A7046}" type="datetime1">
              <a:rPr lang="en-US" smtClean="0"/>
              <a:t>2/20/2018</a:t>
            </a:fld>
            <a:endParaRPr lang="en-US" dirty="0"/>
          </a:p>
        </p:txBody>
      </p:sp>
      <p:sp>
        <p:nvSpPr>
          <p:cNvPr id="5" name="Footer Placeholder 4"/>
          <p:cNvSpPr>
            <a:spLocks noGrp="1"/>
          </p:cNvSpPr>
          <p:nvPr>
            <p:ph type="ftr" sz="quarter" idx="11"/>
          </p:nvPr>
        </p:nvSpPr>
        <p:spPr/>
        <p:txBody>
          <a:bodyPr/>
          <a:lstStyle/>
          <a:p>
            <a:r>
              <a:rPr lang="en-CA" dirty="0"/>
              <a:t>COPYRIGHT ROBO-GEEK INC APRIL 30 2015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EDE4A4-BC22-40EA-BD9A-7843569AA03B}" type="datetime1">
              <a:rPr lang="en-US" smtClean="0"/>
              <a:t>2/20/2018</a:t>
            </a:fld>
            <a:endParaRPr lang="en-US" dirty="0"/>
          </a:p>
        </p:txBody>
      </p:sp>
      <p:sp>
        <p:nvSpPr>
          <p:cNvPr id="5" name="Footer Placeholder 4"/>
          <p:cNvSpPr>
            <a:spLocks noGrp="1"/>
          </p:cNvSpPr>
          <p:nvPr>
            <p:ph type="ftr" sz="quarter" idx="11"/>
          </p:nvPr>
        </p:nvSpPr>
        <p:spPr/>
        <p:txBody>
          <a:bodyPr/>
          <a:lstStyle/>
          <a:p>
            <a:r>
              <a:rPr lang="en-CA" dirty="0"/>
              <a:t>COPYRIGHT ROBO-GEEK INC APRIL 30 2015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A7C323-129E-4857-B0F4-DD63C673000B}"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A9EF39-0DDF-4543-9EA7-CD140CD434A6}" type="datetime1">
              <a:rPr lang="en-US" smtClean="0"/>
              <a:t>2/20/2018</a:t>
            </a:fld>
            <a:endParaRPr lang="en-US" dirty="0"/>
          </a:p>
        </p:txBody>
      </p:sp>
      <p:sp>
        <p:nvSpPr>
          <p:cNvPr id="8" name="Footer Placeholder 7"/>
          <p:cNvSpPr>
            <a:spLocks noGrp="1"/>
          </p:cNvSpPr>
          <p:nvPr>
            <p:ph type="ftr" sz="quarter" idx="11"/>
          </p:nvPr>
        </p:nvSpPr>
        <p:spPr/>
        <p:txBody>
          <a:bodyPr/>
          <a:lstStyle/>
          <a:p>
            <a:r>
              <a:rPr lang="en-CA" dirty="0"/>
              <a:t>COPYRIGHT ROBO-GEEK INC APRIL 30 2015</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412AE2-87C4-4F19-91D8-70AE5B8A18CD}" type="datetime1">
              <a:rPr lang="en-US" smtClean="0"/>
              <a:t>2/20/2018</a:t>
            </a:fld>
            <a:endParaRPr lang="en-US" dirty="0"/>
          </a:p>
        </p:txBody>
      </p:sp>
      <p:sp>
        <p:nvSpPr>
          <p:cNvPr id="4" name="Footer Placeholder 3"/>
          <p:cNvSpPr>
            <a:spLocks noGrp="1"/>
          </p:cNvSpPr>
          <p:nvPr>
            <p:ph type="ftr" sz="quarter" idx="11"/>
          </p:nvPr>
        </p:nvSpPr>
        <p:spPr/>
        <p:txBody>
          <a:bodyPr/>
          <a:lstStyle/>
          <a:p>
            <a:r>
              <a:rPr lang="en-CA" dirty="0"/>
              <a:t>COPYRIGHT ROBO-GEEK INC APRIL 30 2015</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6115EF-5701-4F01-9E13-6D3F5E505028}" type="datetime1">
              <a:rPr lang="en-US" smtClean="0"/>
              <a:t>2/20/2018</a:t>
            </a:fld>
            <a:endParaRPr lang="en-US" dirty="0"/>
          </a:p>
        </p:txBody>
      </p:sp>
      <p:sp>
        <p:nvSpPr>
          <p:cNvPr id="3" name="Footer Placeholder 2"/>
          <p:cNvSpPr>
            <a:spLocks noGrp="1"/>
          </p:cNvSpPr>
          <p:nvPr>
            <p:ph type="ftr" sz="quarter" idx="11"/>
          </p:nvPr>
        </p:nvSpPr>
        <p:spPr/>
        <p:txBody>
          <a:bodyPr/>
          <a:lstStyle/>
          <a:p>
            <a:r>
              <a:rPr lang="en-CA" dirty="0"/>
              <a:t>COPYRIGHT ROBO-GEEK INC APRIL 30 2015</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05DC97-DC3B-44E1-8C77-B195B51925C5}"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071CB6-44B8-4BE0-9F30-EABBEEBE8E2F}" type="datetime1">
              <a:rPr lang="en-US" smtClean="0"/>
              <a:t>2/20/2018</a:t>
            </a:fld>
            <a:endParaRPr lang="en-US" dirty="0"/>
          </a:p>
        </p:txBody>
      </p:sp>
      <p:sp>
        <p:nvSpPr>
          <p:cNvPr id="6" name="Footer Placeholder 5"/>
          <p:cNvSpPr>
            <a:spLocks noGrp="1"/>
          </p:cNvSpPr>
          <p:nvPr>
            <p:ph type="ftr" sz="quarter" idx="11"/>
          </p:nvPr>
        </p:nvSpPr>
        <p:spPr/>
        <p:txBody>
          <a:bodyPr/>
          <a:lstStyle/>
          <a:p>
            <a:r>
              <a:rPr lang="en-CA" dirty="0"/>
              <a:t>COPYRIGHT ROBO-GEEK INC APRIL 30 2015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Rectangle 50"/>
          <p:cNvSpPr/>
          <p:nvPr/>
        </p:nvSpPr>
        <p:spPr>
          <a:xfrm>
            <a:off x="621799" y="-9192"/>
            <a:ext cx="133350" cy="68671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18216" y="-9192"/>
            <a:ext cx="630991" cy="68671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8216" y="-9192"/>
            <a:ext cx="12192003" cy="6867193"/>
            <a:chOff x="-18216" y="-9192"/>
            <a:chExt cx="12192003" cy="6867193"/>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8216" y="-9192"/>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4288" y="0"/>
              <a:ext cx="1220788" cy="6858001"/>
              <a:chOff x="-14288" y="0"/>
              <a:chExt cx="1220788" cy="6858001"/>
            </a:xfrm>
            <a:gradFill flip="none" rotWithShape="1">
              <a:gsLst>
                <a:gs pos="0">
                  <a:schemeClr val="tx2"/>
                </a:gs>
                <a:gs pos="100000">
                  <a:schemeClr val="tx2">
                    <a:lumMod val="5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r>
              <a:rPr lang="en-US" dirty="0"/>
              <a:t>Add Title</a:t>
            </a:r>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4FB62B-9550-414E-AE13-5CE4720ADE66}" type="datetime1">
              <a:rPr lang="en-US" smtClean="0"/>
              <a:t>2/20/2018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CA" dirty="0"/>
              <a:t>COPYRIGHT ROBO-GEEK INC APRIL 30 2015</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pic>
        <p:nvPicPr>
          <p:cNvPr id="48" name="Picture 4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112151" y="4951785"/>
            <a:ext cx="996894" cy="18153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latin typeface="Copperplate Gothic Bold" panose="020E0705020206020404" pitchFamily="34" charset="0"/>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ckoverflow.com/q/43697440" TargetMode="External"/><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1620837"/>
          </a:xfrm>
        </p:spPr>
        <p:txBody>
          <a:bodyPr>
            <a:normAutofit/>
          </a:bodyPr>
          <a:lstStyle/>
          <a:p>
            <a:r>
              <a:rPr lang="en-US" sz="5400" dirty="0">
                <a:solidFill>
                  <a:schemeClr val="accent1">
                    <a:lumMod val="75000"/>
                  </a:schemeClr>
                </a:solidFill>
              </a:rPr>
              <a:t>SELF DRIVING CARs PART II</a:t>
            </a:r>
          </a:p>
        </p:txBody>
      </p:sp>
      <p:grpSp>
        <p:nvGrpSpPr>
          <p:cNvPr id="10" name="Group 9">
            <a:extLst>
              <a:ext uri="{FF2B5EF4-FFF2-40B4-BE49-F238E27FC236}">
                <a16:creationId xmlns:a16="http://schemas.microsoft.com/office/drawing/2014/main" id="{DA76BB45-2AAC-4EB0-96D3-A8FE72D02281}"/>
              </a:ext>
            </a:extLst>
          </p:cNvPr>
          <p:cNvGrpSpPr/>
          <p:nvPr/>
        </p:nvGrpSpPr>
        <p:grpSpPr>
          <a:xfrm>
            <a:off x="7620000" y="2182174"/>
            <a:ext cx="4219927" cy="2462397"/>
            <a:chOff x="7877140" y="2182174"/>
            <a:chExt cx="3962787" cy="2132893"/>
          </a:xfrm>
        </p:grpSpPr>
        <p:pic>
          <p:nvPicPr>
            <p:cNvPr id="8" name="Picture 7" descr="A close up of a highway&#10;&#10;Description generated with high confidence">
              <a:extLst>
                <a:ext uri="{FF2B5EF4-FFF2-40B4-BE49-F238E27FC236}">
                  <a16:creationId xmlns:a16="http://schemas.microsoft.com/office/drawing/2014/main" id="{59D46B2D-823B-4745-8C5B-B5A82180B2C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355" t="9281"/>
            <a:stretch/>
          </p:blipFill>
          <p:spPr>
            <a:xfrm>
              <a:off x="7877140" y="2182174"/>
              <a:ext cx="3962787" cy="1807853"/>
            </a:xfrm>
            <a:prstGeom prst="rect">
              <a:avLst/>
            </a:prstGeom>
          </p:spPr>
        </p:pic>
        <p:sp>
          <p:nvSpPr>
            <p:cNvPr id="9" name="TextBox 8">
              <a:extLst>
                <a:ext uri="{FF2B5EF4-FFF2-40B4-BE49-F238E27FC236}">
                  <a16:creationId xmlns:a16="http://schemas.microsoft.com/office/drawing/2014/main" id="{98C83A2C-A818-4ACC-9BEF-A73763BE48EF}"/>
                </a:ext>
              </a:extLst>
            </p:cNvPr>
            <p:cNvSpPr txBox="1"/>
            <p:nvPr/>
          </p:nvSpPr>
          <p:spPr>
            <a:xfrm>
              <a:off x="7877140" y="4084235"/>
              <a:ext cx="3710799" cy="230832"/>
            </a:xfrm>
            <a:prstGeom prst="rect">
              <a:avLst/>
            </a:prstGeom>
            <a:noFill/>
          </p:spPr>
          <p:txBody>
            <a:bodyPr wrap="square" rtlCol="0">
              <a:spAutoFit/>
            </a:bodyPr>
            <a:lstStyle/>
            <a:p>
              <a:r>
                <a:rPr lang="en-US" sz="900" dirty="0">
                  <a:hlinkClick r:id="rId3" tooltip="http://stackoverflow.com/q/43697440"/>
                </a:rPr>
                <a:t>This Photo</a:t>
              </a:r>
              <a:r>
                <a:rPr lang="en-US" sz="900" dirty="0"/>
                <a:t> by Unknown Author is licensed under </a:t>
              </a:r>
              <a:r>
                <a:rPr lang="en-US" sz="900" dirty="0">
                  <a:hlinkClick r:id="rId4" tooltip="https://creativecommons.org/licenses/by-sa/3.0/"/>
                </a:rPr>
                <a:t>CC BY-SA</a:t>
              </a:r>
              <a:endParaRPr lang="en-US" sz="900" dirty="0"/>
            </a:p>
          </p:txBody>
        </p:sp>
      </p:grpSp>
    </p:spTree>
    <p:extLst>
      <p:ext uri="{BB962C8B-B14F-4D97-AF65-F5344CB8AC3E}">
        <p14:creationId xmlns:p14="http://schemas.microsoft.com/office/powerpoint/2010/main" val="2070224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6666D-E850-482A-837C-A3EC33A05A99}"/>
              </a:ext>
            </a:extLst>
          </p:cNvPr>
          <p:cNvSpPr txBox="1">
            <a:spLocks/>
          </p:cNvSpPr>
          <p:nvPr/>
        </p:nvSpPr>
        <p:spPr>
          <a:xfrm>
            <a:off x="1286556" y="110518"/>
            <a:ext cx="9905998" cy="716796"/>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Copperplate Gothic Bold" panose="020E0705020206020404" pitchFamily="34" charset="0"/>
                <a:ea typeface="+mj-ea"/>
                <a:cs typeface="+mj-cs"/>
              </a:defRPr>
            </a:lvl1pPr>
          </a:lstStyle>
          <a:p>
            <a:r>
              <a:rPr lang="en-US" dirty="0">
                <a:solidFill>
                  <a:srgbClr val="C00000"/>
                </a:solidFill>
              </a:rPr>
              <a:t>The CODE</a:t>
            </a:r>
          </a:p>
        </p:txBody>
      </p:sp>
      <p:pic>
        <p:nvPicPr>
          <p:cNvPr id="5" name="Picture 4">
            <a:extLst>
              <a:ext uri="{FF2B5EF4-FFF2-40B4-BE49-F238E27FC236}">
                <a16:creationId xmlns:a16="http://schemas.microsoft.com/office/drawing/2014/main" id="{B21A2050-2777-49C1-B002-C93B0B7EB80A}"/>
              </a:ext>
            </a:extLst>
          </p:cNvPr>
          <p:cNvPicPr>
            <a:picLocks noChangeAspect="1"/>
          </p:cNvPicPr>
          <p:nvPr/>
        </p:nvPicPr>
        <p:blipFill rotWithShape="1">
          <a:blip r:embed="rId2"/>
          <a:srcRect b="84093"/>
          <a:stretch/>
        </p:blipFill>
        <p:spPr>
          <a:xfrm>
            <a:off x="5284466" y="2085475"/>
            <a:ext cx="6490440" cy="1431976"/>
          </a:xfrm>
          <a:prstGeom prst="rect">
            <a:avLst/>
          </a:prstGeom>
          <a:solidFill>
            <a:schemeClr val="accent2"/>
          </a:solidFill>
        </p:spPr>
      </p:pic>
      <p:pic>
        <p:nvPicPr>
          <p:cNvPr id="3" name="Picture 2">
            <a:extLst>
              <a:ext uri="{FF2B5EF4-FFF2-40B4-BE49-F238E27FC236}">
                <a16:creationId xmlns:a16="http://schemas.microsoft.com/office/drawing/2014/main" id="{157F61DD-32FA-4985-9526-F6111E20BCDB}"/>
              </a:ext>
            </a:extLst>
          </p:cNvPr>
          <p:cNvPicPr>
            <a:picLocks noChangeAspect="1"/>
          </p:cNvPicPr>
          <p:nvPr/>
        </p:nvPicPr>
        <p:blipFill rotWithShape="1">
          <a:blip r:embed="rId2"/>
          <a:srcRect l="12419" t="15934" r="22901" b="1015"/>
          <a:stretch/>
        </p:blipFill>
        <p:spPr>
          <a:xfrm>
            <a:off x="1036366" y="750540"/>
            <a:ext cx="4083804" cy="5717865"/>
          </a:xfrm>
          <a:prstGeom prst="rect">
            <a:avLst/>
          </a:prstGeom>
          <a:ln>
            <a:solidFill>
              <a:schemeClr val="tx1"/>
            </a:solidFill>
          </a:ln>
        </p:spPr>
      </p:pic>
    </p:spTree>
    <p:extLst>
      <p:ext uri="{BB962C8B-B14F-4D97-AF65-F5344CB8AC3E}">
        <p14:creationId xmlns:p14="http://schemas.microsoft.com/office/powerpoint/2010/main" val="460095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F3BB-6F03-4477-94AA-C04AAB3612E1}"/>
              </a:ext>
            </a:extLst>
          </p:cNvPr>
          <p:cNvSpPr>
            <a:spLocks noGrp="1"/>
          </p:cNvSpPr>
          <p:nvPr>
            <p:ph type="title"/>
          </p:nvPr>
        </p:nvSpPr>
        <p:spPr>
          <a:xfrm>
            <a:off x="1286556" y="110518"/>
            <a:ext cx="9905998" cy="716796"/>
          </a:xfrm>
        </p:spPr>
        <p:txBody>
          <a:bodyPr/>
          <a:lstStyle/>
          <a:p>
            <a:r>
              <a:rPr lang="en-US" dirty="0">
                <a:solidFill>
                  <a:srgbClr val="C00000"/>
                </a:solidFill>
              </a:rPr>
              <a:t>THE challenge</a:t>
            </a:r>
          </a:p>
        </p:txBody>
      </p:sp>
      <p:sp>
        <p:nvSpPr>
          <p:cNvPr id="3" name="Footer Placeholder 2">
            <a:extLst>
              <a:ext uri="{FF2B5EF4-FFF2-40B4-BE49-F238E27FC236}">
                <a16:creationId xmlns:a16="http://schemas.microsoft.com/office/drawing/2014/main" id="{DF802001-8414-4EC2-9609-3308ED2DE167}"/>
              </a:ext>
            </a:extLst>
          </p:cNvPr>
          <p:cNvSpPr>
            <a:spLocks noGrp="1"/>
          </p:cNvSpPr>
          <p:nvPr>
            <p:ph type="ftr" sz="quarter" idx="11"/>
          </p:nvPr>
        </p:nvSpPr>
        <p:spPr/>
        <p:txBody>
          <a:bodyPr/>
          <a:lstStyle/>
          <a:p>
            <a:r>
              <a:rPr lang="en-CA" dirty="0"/>
              <a:t>COPYRIGHT ROBO-GEEK INC APRIL 30 2015</a:t>
            </a:r>
            <a:endParaRPr lang="en-US" dirty="0"/>
          </a:p>
        </p:txBody>
      </p:sp>
      <p:pic>
        <p:nvPicPr>
          <p:cNvPr id="4" name="GP INTROTrim">
            <a:hlinkClick r:id="" action="ppaction://media"/>
            <a:extLst>
              <a:ext uri="{FF2B5EF4-FFF2-40B4-BE49-F238E27FC236}">
                <a16:creationId xmlns:a16="http://schemas.microsoft.com/office/drawing/2014/main" id="{44D7148B-C238-4787-B46D-6FCD74E694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1411" y="1093137"/>
            <a:ext cx="5838676" cy="3624006"/>
          </a:xfrm>
          <a:prstGeom prst="rect">
            <a:avLst/>
          </a:prstGeom>
        </p:spPr>
      </p:pic>
      <p:sp>
        <p:nvSpPr>
          <p:cNvPr id="5" name="TextBox 4">
            <a:extLst>
              <a:ext uri="{FF2B5EF4-FFF2-40B4-BE49-F238E27FC236}">
                <a16:creationId xmlns:a16="http://schemas.microsoft.com/office/drawing/2014/main" id="{21574642-3729-4286-96D0-18CA3C97676D}"/>
              </a:ext>
            </a:extLst>
          </p:cNvPr>
          <p:cNvSpPr txBox="1"/>
          <p:nvPr/>
        </p:nvSpPr>
        <p:spPr>
          <a:xfrm>
            <a:off x="7529739" y="1093137"/>
            <a:ext cx="4009118" cy="3970318"/>
          </a:xfrm>
          <a:prstGeom prst="rect">
            <a:avLst/>
          </a:prstGeom>
          <a:noFill/>
        </p:spPr>
        <p:txBody>
          <a:bodyPr wrap="square" rtlCol="0">
            <a:spAutoFit/>
          </a:bodyPr>
          <a:lstStyle/>
          <a:p>
            <a:r>
              <a:rPr lang="en-US" dirty="0"/>
              <a:t>The </a:t>
            </a:r>
            <a:r>
              <a:rPr lang="en-US" b="1" dirty="0"/>
              <a:t>challenge</a:t>
            </a:r>
            <a:r>
              <a:rPr lang="en-US" dirty="0"/>
              <a:t> for this project was to create a Self Driving Car able to drive the GP Accolade simulator by:</a:t>
            </a:r>
          </a:p>
          <a:p>
            <a:endParaRPr lang="en-US" dirty="0"/>
          </a:p>
          <a:p>
            <a:pPr marL="342900" indent="-342900">
              <a:buAutoNum type="arabicPeriod"/>
            </a:pPr>
            <a:r>
              <a:rPr lang="en-US" dirty="0"/>
              <a:t>Learn how to </a:t>
            </a:r>
            <a:r>
              <a:rPr lang="en-US" b="1" dirty="0">
                <a:solidFill>
                  <a:srgbClr val="C00000"/>
                </a:solidFill>
              </a:rPr>
              <a:t>Capture Screen </a:t>
            </a:r>
            <a:r>
              <a:rPr lang="en-US" dirty="0"/>
              <a:t>in order to read the controls in the cockpit</a:t>
            </a:r>
          </a:p>
          <a:p>
            <a:pPr marL="342900" indent="-342900">
              <a:buAutoNum type="arabicPeriod"/>
            </a:pPr>
            <a:endParaRPr lang="en-US" dirty="0"/>
          </a:p>
          <a:p>
            <a:pPr marL="342900" indent="-342900">
              <a:buAutoNum type="arabicPeriod"/>
            </a:pPr>
            <a:r>
              <a:rPr lang="en-US" dirty="0"/>
              <a:t>Use </a:t>
            </a:r>
            <a:r>
              <a:rPr lang="en-US" b="1" dirty="0">
                <a:solidFill>
                  <a:srgbClr val="C00000"/>
                </a:solidFill>
              </a:rPr>
              <a:t>Lane Detection </a:t>
            </a:r>
            <a:r>
              <a:rPr lang="en-US" dirty="0"/>
              <a:t>to adjusting Driving controls</a:t>
            </a:r>
          </a:p>
          <a:p>
            <a:pPr marL="342900" indent="-342900">
              <a:buAutoNum type="arabicPeriod"/>
            </a:pPr>
            <a:endParaRPr lang="en-US" dirty="0"/>
          </a:p>
          <a:p>
            <a:pPr marL="342900" indent="-342900">
              <a:buAutoNum type="arabicPeriod"/>
            </a:pPr>
            <a:r>
              <a:rPr lang="en-US" dirty="0"/>
              <a:t>Apply </a:t>
            </a:r>
            <a:r>
              <a:rPr lang="en-US" b="1" dirty="0">
                <a:solidFill>
                  <a:srgbClr val="C00000"/>
                </a:solidFill>
              </a:rPr>
              <a:t>Vehicle Detection </a:t>
            </a:r>
            <a:r>
              <a:rPr lang="en-US" dirty="0"/>
              <a:t>to avoid collisions</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336610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8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24489E-D061-4CBA-B7BE-282DA064BBF6}"/>
              </a:ext>
            </a:extLst>
          </p:cNvPr>
          <p:cNvSpPr>
            <a:spLocks noGrp="1"/>
          </p:cNvSpPr>
          <p:nvPr>
            <p:ph type="title"/>
          </p:nvPr>
        </p:nvSpPr>
        <p:spPr/>
        <p:txBody>
          <a:bodyPr/>
          <a:lstStyle/>
          <a:p>
            <a:r>
              <a:rPr lang="en-US" dirty="0">
                <a:solidFill>
                  <a:srgbClr val="C00000"/>
                </a:solidFill>
              </a:rPr>
              <a:t>DEMO: CONNECTING to dos box</a:t>
            </a:r>
          </a:p>
        </p:txBody>
      </p:sp>
      <p:sp>
        <p:nvSpPr>
          <p:cNvPr id="2" name="Footer Placeholder 1">
            <a:extLst>
              <a:ext uri="{FF2B5EF4-FFF2-40B4-BE49-F238E27FC236}">
                <a16:creationId xmlns:a16="http://schemas.microsoft.com/office/drawing/2014/main" id="{E09259BC-53FD-4BF4-99F2-3B1D010914C7}"/>
              </a:ext>
            </a:extLst>
          </p:cNvPr>
          <p:cNvSpPr>
            <a:spLocks noGrp="1"/>
          </p:cNvSpPr>
          <p:nvPr>
            <p:ph type="ftr" sz="quarter" idx="11"/>
          </p:nvPr>
        </p:nvSpPr>
        <p:spPr/>
        <p:txBody>
          <a:bodyPr/>
          <a:lstStyle/>
          <a:p>
            <a:r>
              <a:rPr lang="en-CA"/>
              <a:t>COPYRIGHT ROBO-GEEK INC APRIL 30 2015</a:t>
            </a:r>
            <a:endParaRPr lang="en-US" dirty="0"/>
          </a:p>
        </p:txBody>
      </p:sp>
    </p:spTree>
    <p:extLst>
      <p:ext uri="{BB962C8B-B14F-4D97-AF65-F5344CB8AC3E}">
        <p14:creationId xmlns:p14="http://schemas.microsoft.com/office/powerpoint/2010/main" val="1833610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4111AFE-C888-4640-A96C-117C9A89CE2C}"/>
              </a:ext>
            </a:extLst>
          </p:cNvPr>
          <p:cNvGrpSpPr/>
          <p:nvPr/>
        </p:nvGrpSpPr>
        <p:grpSpPr>
          <a:xfrm>
            <a:off x="1100385" y="1305135"/>
            <a:ext cx="8557534" cy="4741202"/>
            <a:chOff x="923922" y="679493"/>
            <a:chExt cx="8557534" cy="4741202"/>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060" y="1752600"/>
              <a:ext cx="5135880" cy="3352800"/>
            </a:xfrm>
            <a:prstGeom prst="rect">
              <a:avLst/>
            </a:prstGeom>
          </p:spPr>
        </p:pic>
        <p:sp>
          <p:nvSpPr>
            <p:cNvPr id="3" name="Rectangle 2"/>
            <p:cNvSpPr/>
            <p:nvPr/>
          </p:nvSpPr>
          <p:spPr>
            <a:xfrm>
              <a:off x="3494314" y="1621971"/>
              <a:ext cx="990600" cy="1295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331028" y="1187325"/>
              <a:ext cx="1317172" cy="646331"/>
            </a:xfrm>
            <a:prstGeom prst="rect">
              <a:avLst/>
            </a:prstGeom>
            <a:solidFill>
              <a:srgbClr val="FFFF00"/>
            </a:solidFill>
          </p:spPr>
          <p:txBody>
            <a:bodyPr wrap="square" rtlCol="0">
              <a:spAutoFit/>
            </a:bodyPr>
            <a:lstStyle/>
            <a:p>
              <a:pPr algn="ctr"/>
              <a:r>
                <a:rPr lang="en-US" dirty="0"/>
                <a:t>1. Traffic lights</a:t>
              </a:r>
            </a:p>
          </p:txBody>
        </p:sp>
        <p:sp>
          <p:nvSpPr>
            <p:cNvPr id="6" name="Rectangle 5"/>
            <p:cNvSpPr/>
            <p:nvPr/>
          </p:nvSpPr>
          <p:spPr>
            <a:xfrm>
              <a:off x="7238998" y="1752600"/>
              <a:ext cx="1567543" cy="816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564082" y="864159"/>
              <a:ext cx="2917374" cy="646331"/>
            </a:xfrm>
            <a:prstGeom prst="rect">
              <a:avLst/>
            </a:prstGeom>
            <a:solidFill>
              <a:srgbClr val="FFFF00"/>
            </a:solidFill>
          </p:spPr>
          <p:txBody>
            <a:bodyPr wrap="square" rtlCol="0">
              <a:spAutoFit/>
            </a:bodyPr>
            <a:lstStyle/>
            <a:p>
              <a:pPr algn="ctr"/>
              <a:r>
                <a:rPr lang="en-US" dirty="0"/>
                <a:t>3. Pole Position, Lap Number,</a:t>
              </a:r>
            </a:p>
            <a:p>
              <a:pPr algn="ctr"/>
              <a:r>
                <a:rPr lang="en-US" dirty="0"/>
                <a:t>Current Lap Time, Total Time</a:t>
              </a:r>
            </a:p>
          </p:txBody>
        </p:sp>
        <p:sp>
          <p:nvSpPr>
            <p:cNvPr id="8" name="Rectangle 7"/>
            <p:cNvSpPr/>
            <p:nvPr/>
          </p:nvSpPr>
          <p:spPr>
            <a:xfrm>
              <a:off x="5744390" y="3423557"/>
              <a:ext cx="1287781" cy="5116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3015345" y="3690257"/>
              <a:ext cx="1872341" cy="9361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50572" y="4697578"/>
              <a:ext cx="1699260" cy="369332"/>
            </a:xfrm>
            <a:prstGeom prst="rect">
              <a:avLst/>
            </a:prstGeom>
            <a:solidFill>
              <a:srgbClr val="FFFF00"/>
            </a:solidFill>
          </p:spPr>
          <p:txBody>
            <a:bodyPr wrap="square" rtlCol="0">
              <a:spAutoFit/>
            </a:bodyPr>
            <a:lstStyle/>
            <a:p>
              <a:pPr algn="ctr"/>
              <a:r>
                <a:rPr lang="en-US" dirty="0"/>
                <a:t>6. Speedometer</a:t>
              </a:r>
            </a:p>
          </p:txBody>
        </p:sp>
        <p:sp>
          <p:nvSpPr>
            <p:cNvPr id="12" name="Rectangle 11"/>
            <p:cNvSpPr/>
            <p:nvPr/>
          </p:nvSpPr>
          <p:spPr>
            <a:xfrm>
              <a:off x="5370466" y="3940629"/>
              <a:ext cx="1476648" cy="8490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68017" y="4942897"/>
              <a:ext cx="1481545" cy="369332"/>
            </a:xfrm>
            <a:prstGeom prst="rect">
              <a:avLst/>
            </a:prstGeom>
            <a:solidFill>
              <a:srgbClr val="FFFF00"/>
            </a:solidFill>
          </p:spPr>
          <p:txBody>
            <a:bodyPr wrap="square" rtlCol="0">
              <a:spAutoFit/>
            </a:bodyPr>
            <a:lstStyle/>
            <a:p>
              <a:pPr algn="ctr"/>
              <a:r>
                <a:rPr lang="en-US" dirty="0"/>
                <a:t>5. RPM gauge</a:t>
              </a:r>
            </a:p>
          </p:txBody>
        </p:sp>
        <p:sp>
          <p:nvSpPr>
            <p:cNvPr id="14" name="TextBox 13"/>
            <p:cNvSpPr txBox="1"/>
            <p:nvPr/>
          </p:nvSpPr>
          <p:spPr>
            <a:xfrm>
              <a:off x="7461611" y="5051363"/>
              <a:ext cx="1236076" cy="369332"/>
            </a:xfrm>
            <a:prstGeom prst="rect">
              <a:avLst/>
            </a:prstGeom>
            <a:solidFill>
              <a:srgbClr val="FFFF00"/>
            </a:solidFill>
          </p:spPr>
          <p:txBody>
            <a:bodyPr wrap="square" rtlCol="0">
              <a:spAutoFit/>
            </a:bodyPr>
            <a:lstStyle/>
            <a:p>
              <a:pPr algn="ctr"/>
              <a:r>
                <a:rPr lang="en-US" dirty="0"/>
                <a:t>4. Gears</a:t>
              </a:r>
            </a:p>
          </p:txBody>
        </p:sp>
        <p:sp>
          <p:nvSpPr>
            <p:cNvPr id="15" name="Rectangle 14"/>
            <p:cNvSpPr/>
            <p:nvPr/>
          </p:nvSpPr>
          <p:spPr>
            <a:xfrm>
              <a:off x="7581352" y="4130601"/>
              <a:ext cx="882833" cy="8014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r="71895" b="76140"/>
            <a:stretch/>
          </p:blipFill>
          <p:spPr>
            <a:xfrm>
              <a:off x="923922" y="982728"/>
              <a:ext cx="1907014" cy="1055523"/>
            </a:xfrm>
            <a:prstGeom prst="rect">
              <a:avLst/>
            </a:prstGeom>
          </p:spPr>
        </p:pic>
        <p:sp>
          <p:nvSpPr>
            <p:cNvPr id="19" name="TextBox 18"/>
            <p:cNvSpPr txBox="1"/>
            <p:nvPr/>
          </p:nvSpPr>
          <p:spPr>
            <a:xfrm>
              <a:off x="1136656" y="2085005"/>
              <a:ext cx="1481545" cy="369332"/>
            </a:xfrm>
            <a:prstGeom prst="rect">
              <a:avLst/>
            </a:prstGeom>
            <a:solidFill>
              <a:srgbClr val="FFFF00"/>
            </a:solidFill>
          </p:spPr>
          <p:txBody>
            <a:bodyPr wrap="square" rtlCol="0">
              <a:spAutoFit/>
            </a:bodyPr>
            <a:lstStyle/>
            <a:p>
              <a:pPr algn="ctr"/>
              <a:r>
                <a:rPr lang="en-US" dirty="0"/>
                <a:t>7. Map</a:t>
              </a:r>
            </a:p>
          </p:txBody>
        </p:sp>
        <p:sp>
          <p:nvSpPr>
            <p:cNvPr id="20" name="Rectangle 19"/>
            <p:cNvSpPr/>
            <p:nvPr/>
          </p:nvSpPr>
          <p:spPr>
            <a:xfrm>
              <a:off x="5073831" y="3581400"/>
              <a:ext cx="782683" cy="5116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8" idx="0"/>
            </p:cNvCxnSpPr>
            <p:nvPr/>
          </p:nvCxnSpPr>
          <p:spPr>
            <a:xfrm flipH="1" flipV="1">
              <a:off x="5617029" y="1099457"/>
              <a:ext cx="771252" cy="23241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876256" y="679493"/>
              <a:ext cx="1481545" cy="646331"/>
            </a:xfrm>
            <a:prstGeom prst="rect">
              <a:avLst/>
            </a:prstGeom>
            <a:solidFill>
              <a:srgbClr val="FFFF00"/>
            </a:solidFill>
          </p:spPr>
          <p:txBody>
            <a:bodyPr wrap="square" rtlCol="0">
              <a:spAutoFit/>
            </a:bodyPr>
            <a:lstStyle/>
            <a:p>
              <a:pPr algn="ctr"/>
              <a:r>
                <a:rPr lang="en-US" dirty="0"/>
                <a:t>2. Health meter</a:t>
              </a:r>
            </a:p>
          </p:txBody>
        </p:sp>
      </p:grpSp>
      <p:sp>
        <p:nvSpPr>
          <p:cNvPr id="21" name="Title 1">
            <a:extLst>
              <a:ext uri="{FF2B5EF4-FFF2-40B4-BE49-F238E27FC236}">
                <a16:creationId xmlns:a16="http://schemas.microsoft.com/office/drawing/2014/main" id="{D0E18742-4FE2-4F2A-9298-5109175CC6A7}"/>
              </a:ext>
            </a:extLst>
          </p:cNvPr>
          <p:cNvSpPr txBox="1">
            <a:spLocks/>
          </p:cNvSpPr>
          <p:nvPr/>
        </p:nvSpPr>
        <p:spPr>
          <a:xfrm>
            <a:off x="1286556" y="110518"/>
            <a:ext cx="9905998" cy="716796"/>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Copperplate Gothic Bold" panose="020E0705020206020404" pitchFamily="34" charset="0"/>
                <a:ea typeface="+mj-ea"/>
                <a:cs typeface="+mj-cs"/>
              </a:defRPr>
            </a:lvl1pPr>
          </a:lstStyle>
          <a:p>
            <a:r>
              <a:rPr lang="en-US" dirty="0">
                <a:solidFill>
                  <a:srgbClr val="C00000"/>
                </a:solidFill>
              </a:rPr>
              <a:t>What can we capture?</a:t>
            </a:r>
          </a:p>
        </p:txBody>
      </p:sp>
    </p:spTree>
    <p:extLst>
      <p:ext uri="{BB962C8B-B14F-4D97-AF65-F5344CB8AC3E}">
        <p14:creationId xmlns:p14="http://schemas.microsoft.com/office/powerpoint/2010/main" val="2588727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F308926-269E-41C3-BAB7-112C27D19499}"/>
              </a:ext>
            </a:extLst>
          </p:cNvPr>
          <p:cNvGrpSpPr/>
          <p:nvPr/>
        </p:nvGrpSpPr>
        <p:grpSpPr>
          <a:xfrm>
            <a:off x="665750" y="1138990"/>
            <a:ext cx="10452004" cy="5214458"/>
            <a:chOff x="119743" y="664029"/>
            <a:chExt cx="11930743" cy="5737545"/>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05" y="664029"/>
              <a:ext cx="7098518" cy="4628061"/>
            </a:xfrm>
            <a:prstGeom prst="rect">
              <a:avLst/>
            </a:prstGeom>
          </p:spPr>
        </p:pic>
        <p:cxnSp>
          <p:nvCxnSpPr>
            <p:cNvPr id="4" name="Straight Arrow Connector 3"/>
            <p:cNvCxnSpPr/>
            <p:nvPr/>
          </p:nvCxnSpPr>
          <p:spPr>
            <a:xfrm flipV="1">
              <a:off x="119743" y="2031003"/>
              <a:ext cx="4049486" cy="777511"/>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4321629" y="2183404"/>
              <a:ext cx="3842657" cy="62511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655366" y="2183404"/>
              <a:ext cx="590063" cy="98433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01427" y="1601834"/>
              <a:ext cx="1481545" cy="369332"/>
            </a:xfrm>
            <a:prstGeom prst="rect">
              <a:avLst/>
            </a:prstGeom>
            <a:solidFill>
              <a:srgbClr val="FFFF00"/>
            </a:solidFill>
          </p:spPr>
          <p:txBody>
            <a:bodyPr wrap="square" rtlCol="0">
              <a:spAutoFit/>
            </a:bodyPr>
            <a:lstStyle/>
            <a:p>
              <a:pPr algn="ctr"/>
              <a:r>
                <a:rPr lang="en-US" dirty="0"/>
                <a:t>9. Left Lane</a:t>
              </a:r>
            </a:p>
          </p:txBody>
        </p:sp>
        <p:sp>
          <p:nvSpPr>
            <p:cNvPr id="12" name="TextBox 11"/>
            <p:cNvSpPr txBox="1"/>
            <p:nvPr/>
          </p:nvSpPr>
          <p:spPr>
            <a:xfrm>
              <a:off x="5806627" y="1846337"/>
              <a:ext cx="1481545" cy="369332"/>
            </a:xfrm>
            <a:prstGeom prst="rect">
              <a:avLst/>
            </a:prstGeom>
            <a:solidFill>
              <a:srgbClr val="FFFF00"/>
            </a:solidFill>
          </p:spPr>
          <p:txBody>
            <a:bodyPr wrap="square" rtlCol="0">
              <a:spAutoFit/>
            </a:bodyPr>
            <a:lstStyle/>
            <a:p>
              <a:pPr algn="ctr"/>
              <a:r>
                <a:rPr lang="en-US" dirty="0"/>
                <a:t>9. Right Lane</a:t>
              </a:r>
            </a:p>
          </p:txBody>
        </p:sp>
        <p:sp>
          <p:nvSpPr>
            <p:cNvPr id="13" name="TextBox 12"/>
            <p:cNvSpPr txBox="1"/>
            <p:nvPr/>
          </p:nvSpPr>
          <p:spPr>
            <a:xfrm>
              <a:off x="4096811" y="2776249"/>
              <a:ext cx="1709816" cy="369332"/>
            </a:xfrm>
            <a:prstGeom prst="rect">
              <a:avLst/>
            </a:prstGeom>
            <a:solidFill>
              <a:srgbClr val="FFFF00"/>
            </a:solidFill>
          </p:spPr>
          <p:txBody>
            <a:bodyPr wrap="square" rtlCol="0">
              <a:spAutoFit/>
            </a:bodyPr>
            <a:lstStyle/>
            <a:p>
              <a:pPr algn="ctr"/>
              <a:r>
                <a:rPr lang="en-US" dirty="0"/>
                <a:t>9. middle Lane</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r="7374" b="55675"/>
            <a:stretch/>
          </p:blipFill>
          <p:spPr>
            <a:xfrm>
              <a:off x="7498023" y="933859"/>
              <a:ext cx="4552463" cy="1384798"/>
            </a:xfrm>
            <a:prstGeom prst="rect">
              <a:avLst/>
            </a:prstGeom>
          </p:spPr>
        </p:pic>
        <p:sp>
          <p:nvSpPr>
            <p:cNvPr id="15" name="Rectangle 14"/>
            <p:cNvSpPr/>
            <p:nvPr/>
          </p:nvSpPr>
          <p:spPr>
            <a:xfrm>
              <a:off x="11059886" y="1786500"/>
              <a:ext cx="587828" cy="5321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384971" y="2463301"/>
              <a:ext cx="1665515" cy="369332"/>
            </a:xfrm>
            <a:prstGeom prst="rect">
              <a:avLst/>
            </a:prstGeom>
            <a:solidFill>
              <a:srgbClr val="FFFF00"/>
            </a:solidFill>
          </p:spPr>
          <p:txBody>
            <a:bodyPr wrap="square" rtlCol="0">
              <a:spAutoFit/>
            </a:bodyPr>
            <a:lstStyle/>
            <a:p>
              <a:pPr algn="ctr"/>
              <a:r>
                <a:rPr lang="en-US" dirty="0"/>
                <a:t>10. Speed limit</a:t>
              </a:r>
            </a:p>
          </p:txBody>
        </p:sp>
        <p:sp>
          <p:nvSpPr>
            <p:cNvPr id="17" name="Oval 16"/>
            <p:cNvSpPr/>
            <p:nvPr/>
          </p:nvSpPr>
          <p:spPr>
            <a:xfrm>
              <a:off x="3450772" y="3385457"/>
              <a:ext cx="1012372" cy="46808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endCxn id="20" idx="0"/>
            </p:cNvCxnSpPr>
            <p:nvPr/>
          </p:nvCxnSpPr>
          <p:spPr>
            <a:xfrm flipH="1">
              <a:off x="3108646" y="3853543"/>
              <a:ext cx="840120" cy="149838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44006" y="5351927"/>
              <a:ext cx="1729280" cy="369332"/>
            </a:xfrm>
            <a:prstGeom prst="rect">
              <a:avLst/>
            </a:prstGeom>
            <a:solidFill>
              <a:srgbClr val="FFFF00"/>
            </a:solidFill>
          </p:spPr>
          <p:txBody>
            <a:bodyPr wrap="square" rtlCol="0">
              <a:spAutoFit/>
            </a:bodyPr>
            <a:lstStyle/>
            <a:p>
              <a:pPr algn="ctr"/>
              <a:r>
                <a:rPr lang="en-US" dirty="0"/>
                <a:t>8.Steering angle</a:t>
              </a:r>
            </a:p>
          </p:txBody>
        </p:sp>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364" t="25481" r="-1" b="23916"/>
            <a:stretch/>
          </p:blipFill>
          <p:spPr>
            <a:xfrm>
              <a:off x="7006216" y="4491990"/>
              <a:ext cx="4957728" cy="1600200"/>
            </a:xfrm>
            <a:prstGeom prst="rect">
              <a:avLst/>
            </a:prstGeom>
          </p:spPr>
        </p:pic>
        <p:sp>
          <p:nvSpPr>
            <p:cNvPr id="24" name="Rectangle 23"/>
            <p:cNvSpPr/>
            <p:nvPr/>
          </p:nvSpPr>
          <p:spPr>
            <a:xfrm>
              <a:off x="9763368" y="4759933"/>
              <a:ext cx="1601318" cy="5321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553680" y="4602735"/>
              <a:ext cx="959604" cy="5321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600082" y="4122658"/>
              <a:ext cx="2047631" cy="369332"/>
            </a:xfrm>
            <a:prstGeom prst="rect">
              <a:avLst/>
            </a:prstGeom>
            <a:solidFill>
              <a:srgbClr val="FFFF00"/>
            </a:solidFill>
          </p:spPr>
          <p:txBody>
            <a:bodyPr wrap="square" rtlCol="0">
              <a:spAutoFit/>
            </a:bodyPr>
            <a:lstStyle/>
            <a:p>
              <a:pPr algn="ctr"/>
              <a:r>
                <a:rPr lang="en-US" dirty="0"/>
                <a:t>11. Traffic detection</a:t>
              </a:r>
            </a:p>
          </p:txBody>
        </p:sp>
        <p:sp>
          <p:nvSpPr>
            <p:cNvPr id="28" name="Rectangle 27"/>
            <p:cNvSpPr/>
            <p:nvPr/>
          </p:nvSpPr>
          <p:spPr>
            <a:xfrm>
              <a:off x="6808370" y="5416808"/>
              <a:ext cx="1355916" cy="5321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323482" y="6032242"/>
              <a:ext cx="2025861" cy="369332"/>
            </a:xfrm>
            <a:prstGeom prst="rect">
              <a:avLst/>
            </a:prstGeom>
            <a:solidFill>
              <a:srgbClr val="FFFF00"/>
            </a:solidFill>
          </p:spPr>
          <p:txBody>
            <a:bodyPr wrap="square" rtlCol="0">
              <a:spAutoFit/>
            </a:bodyPr>
            <a:lstStyle/>
            <a:p>
              <a:pPr algn="ctr"/>
              <a:r>
                <a:rPr lang="en-US" dirty="0"/>
                <a:t>12. Rearview mirror</a:t>
              </a:r>
            </a:p>
          </p:txBody>
        </p:sp>
      </p:grpSp>
      <p:sp>
        <p:nvSpPr>
          <p:cNvPr id="21" name="Title 1">
            <a:extLst>
              <a:ext uri="{FF2B5EF4-FFF2-40B4-BE49-F238E27FC236}">
                <a16:creationId xmlns:a16="http://schemas.microsoft.com/office/drawing/2014/main" id="{039EC407-2555-45FF-A195-342067B8F658}"/>
              </a:ext>
            </a:extLst>
          </p:cNvPr>
          <p:cNvSpPr txBox="1">
            <a:spLocks/>
          </p:cNvSpPr>
          <p:nvPr/>
        </p:nvSpPr>
        <p:spPr>
          <a:xfrm>
            <a:off x="1286556" y="110518"/>
            <a:ext cx="9905998" cy="716796"/>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Copperplate Gothic Bold" panose="020E0705020206020404" pitchFamily="34" charset="0"/>
                <a:ea typeface="+mj-ea"/>
                <a:cs typeface="+mj-cs"/>
              </a:defRPr>
            </a:lvl1pPr>
          </a:lstStyle>
          <a:p>
            <a:r>
              <a:rPr lang="en-US" dirty="0">
                <a:solidFill>
                  <a:srgbClr val="C00000"/>
                </a:solidFill>
              </a:rPr>
              <a:t>What can we capture?</a:t>
            </a:r>
          </a:p>
        </p:txBody>
      </p:sp>
    </p:spTree>
    <p:extLst>
      <p:ext uri="{BB962C8B-B14F-4D97-AF65-F5344CB8AC3E}">
        <p14:creationId xmlns:p14="http://schemas.microsoft.com/office/powerpoint/2010/main" val="3648168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F3BB-6F03-4477-94AA-C04AAB3612E1}"/>
              </a:ext>
            </a:extLst>
          </p:cNvPr>
          <p:cNvSpPr>
            <a:spLocks noGrp="1"/>
          </p:cNvSpPr>
          <p:nvPr>
            <p:ph type="title"/>
          </p:nvPr>
        </p:nvSpPr>
        <p:spPr>
          <a:xfrm>
            <a:off x="1286556" y="110518"/>
            <a:ext cx="9905998" cy="716796"/>
          </a:xfrm>
        </p:spPr>
        <p:txBody>
          <a:bodyPr/>
          <a:lstStyle/>
          <a:p>
            <a:r>
              <a:rPr lang="en-US" dirty="0">
                <a:solidFill>
                  <a:srgbClr val="C00000"/>
                </a:solidFill>
              </a:rPr>
              <a:t>CAPTURING THE SCREEN</a:t>
            </a:r>
          </a:p>
        </p:txBody>
      </p:sp>
      <p:sp>
        <p:nvSpPr>
          <p:cNvPr id="3" name="Footer Placeholder 2">
            <a:extLst>
              <a:ext uri="{FF2B5EF4-FFF2-40B4-BE49-F238E27FC236}">
                <a16:creationId xmlns:a16="http://schemas.microsoft.com/office/drawing/2014/main" id="{DF802001-8414-4EC2-9609-3308ED2DE167}"/>
              </a:ext>
            </a:extLst>
          </p:cNvPr>
          <p:cNvSpPr>
            <a:spLocks noGrp="1"/>
          </p:cNvSpPr>
          <p:nvPr>
            <p:ph type="ftr" sz="quarter" idx="11"/>
          </p:nvPr>
        </p:nvSpPr>
        <p:spPr/>
        <p:txBody>
          <a:bodyPr/>
          <a:lstStyle/>
          <a:p>
            <a:r>
              <a:rPr lang="en-CA"/>
              <a:t>COPYRIGHT ROBO-GEEK INC APRIL 30 2015</a:t>
            </a:r>
            <a:endParaRPr lang="en-US" dirty="0"/>
          </a:p>
        </p:txBody>
      </p:sp>
      <p:pic>
        <p:nvPicPr>
          <p:cNvPr id="4" name="Picture 3">
            <a:extLst>
              <a:ext uri="{FF2B5EF4-FFF2-40B4-BE49-F238E27FC236}">
                <a16:creationId xmlns:a16="http://schemas.microsoft.com/office/drawing/2014/main" id="{B6DC813D-4279-4435-A419-185295556FD5}"/>
              </a:ext>
            </a:extLst>
          </p:cNvPr>
          <p:cNvPicPr>
            <a:picLocks noChangeAspect="1"/>
          </p:cNvPicPr>
          <p:nvPr/>
        </p:nvPicPr>
        <p:blipFill>
          <a:blip r:embed="rId2"/>
          <a:stretch>
            <a:fillRect/>
          </a:stretch>
        </p:blipFill>
        <p:spPr>
          <a:xfrm>
            <a:off x="1452981" y="1008742"/>
            <a:ext cx="9286037" cy="5239658"/>
          </a:xfrm>
          <a:prstGeom prst="rect">
            <a:avLst/>
          </a:prstGeom>
        </p:spPr>
      </p:pic>
    </p:spTree>
    <p:extLst>
      <p:ext uri="{BB962C8B-B14F-4D97-AF65-F5344CB8AC3E}">
        <p14:creationId xmlns:p14="http://schemas.microsoft.com/office/powerpoint/2010/main" val="1893441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F802001-8414-4EC2-9609-3308ED2DE167}"/>
              </a:ext>
            </a:extLst>
          </p:cNvPr>
          <p:cNvSpPr>
            <a:spLocks noGrp="1"/>
          </p:cNvSpPr>
          <p:nvPr>
            <p:ph type="ftr" sz="quarter" idx="11"/>
          </p:nvPr>
        </p:nvSpPr>
        <p:spPr/>
        <p:txBody>
          <a:bodyPr/>
          <a:lstStyle/>
          <a:p>
            <a:r>
              <a:rPr lang="en-CA"/>
              <a:t>COPYRIGHT ROBO-GEEK INC APRIL 30 2015</a:t>
            </a:r>
            <a:endParaRPr lang="en-US" dirty="0"/>
          </a:p>
        </p:txBody>
      </p:sp>
      <p:pic>
        <p:nvPicPr>
          <p:cNvPr id="7" name="Picture 6">
            <a:extLst>
              <a:ext uri="{FF2B5EF4-FFF2-40B4-BE49-F238E27FC236}">
                <a16:creationId xmlns:a16="http://schemas.microsoft.com/office/drawing/2014/main" id="{F5C490A3-10A0-4579-A0D9-0E75F8E10FD6}"/>
              </a:ext>
            </a:extLst>
          </p:cNvPr>
          <p:cNvPicPr>
            <a:picLocks noChangeAspect="1"/>
          </p:cNvPicPr>
          <p:nvPr/>
        </p:nvPicPr>
        <p:blipFill>
          <a:blip r:embed="rId2"/>
          <a:stretch>
            <a:fillRect/>
          </a:stretch>
        </p:blipFill>
        <p:spPr>
          <a:xfrm>
            <a:off x="1141411" y="422566"/>
            <a:ext cx="9416788" cy="5128001"/>
          </a:xfrm>
          <a:prstGeom prst="rect">
            <a:avLst/>
          </a:prstGeom>
        </p:spPr>
      </p:pic>
      <p:pic>
        <p:nvPicPr>
          <p:cNvPr id="8" name="Picture 7">
            <a:extLst>
              <a:ext uri="{FF2B5EF4-FFF2-40B4-BE49-F238E27FC236}">
                <a16:creationId xmlns:a16="http://schemas.microsoft.com/office/drawing/2014/main" id="{9F994B94-C2EB-4926-ACFC-4A158E7975CC}"/>
              </a:ext>
            </a:extLst>
          </p:cNvPr>
          <p:cNvPicPr>
            <a:picLocks noChangeAspect="1"/>
          </p:cNvPicPr>
          <p:nvPr/>
        </p:nvPicPr>
        <p:blipFill>
          <a:blip r:embed="rId3"/>
          <a:stretch>
            <a:fillRect/>
          </a:stretch>
        </p:blipFill>
        <p:spPr>
          <a:xfrm>
            <a:off x="10686535" y="48126"/>
            <a:ext cx="1427747" cy="1427747"/>
          </a:xfrm>
          <a:prstGeom prst="rect">
            <a:avLst/>
          </a:prstGeom>
          <a:ln w="76200">
            <a:solidFill>
              <a:srgbClr val="0070C0"/>
            </a:solidFill>
          </a:ln>
        </p:spPr>
      </p:pic>
    </p:spTree>
    <p:extLst>
      <p:ext uri="{BB962C8B-B14F-4D97-AF65-F5344CB8AC3E}">
        <p14:creationId xmlns:p14="http://schemas.microsoft.com/office/powerpoint/2010/main" val="224870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F3BB-6F03-4477-94AA-C04AAB3612E1}"/>
              </a:ext>
            </a:extLst>
          </p:cNvPr>
          <p:cNvSpPr>
            <a:spLocks noGrp="1"/>
          </p:cNvSpPr>
          <p:nvPr>
            <p:ph type="title"/>
          </p:nvPr>
        </p:nvSpPr>
        <p:spPr>
          <a:xfrm>
            <a:off x="1286556" y="110518"/>
            <a:ext cx="9905998" cy="716796"/>
          </a:xfrm>
        </p:spPr>
        <p:txBody>
          <a:bodyPr/>
          <a:lstStyle/>
          <a:p>
            <a:r>
              <a:rPr lang="en-US" dirty="0">
                <a:solidFill>
                  <a:srgbClr val="C00000"/>
                </a:solidFill>
              </a:rPr>
              <a:t>Capturing screen</a:t>
            </a:r>
          </a:p>
        </p:txBody>
      </p:sp>
      <p:sp>
        <p:nvSpPr>
          <p:cNvPr id="3" name="Footer Placeholder 2">
            <a:extLst>
              <a:ext uri="{FF2B5EF4-FFF2-40B4-BE49-F238E27FC236}">
                <a16:creationId xmlns:a16="http://schemas.microsoft.com/office/drawing/2014/main" id="{DF802001-8414-4EC2-9609-3308ED2DE167}"/>
              </a:ext>
            </a:extLst>
          </p:cNvPr>
          <p:cNvSpPr>
            <a:spLocks noGrp="1"/>
          </p:cNvSpPr>
          <p:nvPr>
            <p:ph type="ftr" sz="quarter" idx="11"/>
          </p:nvPr>
        </p:nvSpPr>
        <p:spPr/>
        <p:txBody>
          <a:bodyPr/>
          <a:lstStyle/>
          <a:p>
            <a:r>
              <a:rPr lang="en-CA"/>
              <a:t>COPYRIGHT ROBO-GEEK INC APRIL 30 2015</a:t>
            </a:r>
            <a:endParaRPr lang="en-US" dirty="0"/>
          </a:p>
        </p:txBody>
      </p:sp>
      <p:pic>
        <p:nvPicPr>
          <p:cNvPr id="4" name="Picture 3">
            <a:extLst>
              <a:ext uri="{FF2B5EF4-FFF2-40B4-BE49-F238E27FC236}">
                <a16:creationId xmlns:a16="http://schemas.microsoft.com/office/drawing/2014/main" id="{B8F28CA7-6B33-4CD9-83D0-5B975B18C1BC}"/>
              </a:ext>
            </a:extLst>
          </p:cNvPr>
          <p:cNvPicPr>
            <a:picLocks noChangeAspect="1"/>
          </p:cNvPicPr>
          <p:nvPr/>
        </p:nvPicPr>
        <p:blipFill>
          <a:blip r:embed="rId2"/>
          <a:stretch>
            <a:fillRect/>
          </a:stretch>
        </p:blipFill>
        <p:spPr>
          <a:xfrm>
            <a:off x="1238430" y="1018346"/>
            <a:ext cx="8049949" cy="5638853"/>
          </a:xfrm>
          <a:prstGeom prst="rect">
            <a:avLst/>
          </a:prstGeom>
        </p:spPr>
      </p:pic>
    </p:spTree>
    <p:extLst>
      <p:ext uri="{BB962C8B-B14F-4D97-AF65-F5344CB8AC3E}">
        <p14:creationId xmlns:p14="http://schemas.microsoft.com/office/powerpoint/2010/main" val="3630418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F3BB-6F03-4477-94AA-C04AAB3612E1}"/>
              </a:ext>
            </a:extLst>
          </p:cNvPr>
          <p:cNvSpPr>
            <a:spLocks noGrp="1"/>
          </p:cNvSpPr>
          <p:nvPr>
            <p:ph type="title"/>
          </p:nvPr>
        </p:nvSpPr>
        <p:spPr>
          <a:xfrm>
            <a:off x="1286556" y="110518"/>
            <a:ext cx="9905998" cy="716796"/>
          </a:xfrm>
        </p:spPr>
        <p:txBody>
          <a:bodyPr/>
          <a:lstStyle/>
          <a:p>
            <a:r>
              <a:rPr lang="en-US" dirty="0">
                <a:solidFill>
                  <a:srgbClr val="C00000"/>
                </a:solidFill>
              </a:rPr>
              <a:t>The CODE</a:t>
            </a:r>
          </a:p>
        </p:txBody>
      </p:sp>
      <p:sp>
        <p:nvSpPr>
          <p:cNvPr id="3" name="Footer Placeholder 2">
            <a:extLst>
              <a:ext uri="{FF2B5EF4-FFF2-40B4-BE49-F238E27FC236}">
                <a16:creationId xmlns:a16="http://schemas.microsoft.com/office/drawing/2014/main" id="{DF802001-8414-4EC2-9609-3308ED2DE167}"/>
              </a:ext>
            </a:extLst>
          </p:cNvPr>
          <p:cNvSpPr>
            <a:spLocks noGrp="1"/>
          </p:cNvSpPr>
          <p:nvPr>
            <p:ph type="ftr" sz="quarter" idx="11"/>
          </p:nvPr>
        </p:nvSpPr>
        <p:spPr/>
        <p:txBody>
          <a:bodyPr/>
          <a:lstStyle/>
          <a:p>
            <a:r>
              <a:rPr lang="en-CA"/>
              <a:t>COPYRIGHT ROBO-GEEK INC APRIL 30 2015</a:t>
            </a:r>
            <a:endParaRPr lang="en-US" dirty="0"/>
          </a:p>
        </p:txBody>
      </p:sp>
      <p:pic>
        <p:nvPicPr>
          <p:cNvPr id="4" name="Picture 3">
            <a:extLst>
              <a:ext uri="{FF2B5EF4-FFF2-40B4-BE49-F238E27FC236}">
                <a16:creationId xmlns:a16="http://schemas.microsoft.com/office/drawing/2014/main" id="{24A7B7D3-EDF0-4543-9F80-4B6B68D99181}"/>
              </a:ext>
            </a:extLst>
          </p:cNvPr>
          <p:cNvPicPr>
            <a:picLocks noChangeAspect="1"/>
          </p:cNvPicPr>
          <p:nvPr/>
        </p:nvPicPr>
        <p:blipFill rotWithShape="1">
          <a:blip r:embed="rId2"/>
          <a:srcRect r="2905" b="1002"/>
          <a:stretch/>
        </p:blipFill>
        <p:spPr>
          <a:xfrm>
            <a:off x="1286556" y="827314"/>
            <a:ext cx="7055340" cy="4755339"/>
          </a:xfrm>
          <a:prstGeom prst="rect">
            <a:avLst/>
          </a:prstGeom>
          <a:ln>
            <a:solidFill>
              <a:schemeClr val="tx1"/>
            </a:solidFill>
          </a:ln>
        </p:spPr>
      </p:pic>
      <p:sp>
        <p:nvSpPr>
          <p:cNvPr id="6" name="Arrow: Right 5">
            <a:extLst>
              <a:ext uri="{FF2B5EF4-FFF2-40B4-BE49-F238E27FC236}">
                <a16:creationId xmlns:a16="http://schemas.microsoft.com/office/drawing/2014/main" id="{0FA0D2FD-2282-4C16-8F3F-0D0AF6341F1D}"/>
              </a:ext>
            </a:extLst>
          </p:cNvPr>
          <p:cNvSpPr/>
          <p:nvPr/>
        </p:nvSpPr>
        <p:spPr>
          <a:xfrm rot="10800000">
            <a:off x="7844589" y="977626"/>
            <a:ext cx="1171074" cy="716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70230A2-926C-4DF1-9E1C-93D8071DFEAC}"/>
              </a:ext>
            </a:extLst>
          </p:cNvPr>
          <p:cNvSpPr txBox="1"/>
          <p:nvPr/>
        </p:nvSpPr>
        <p:spPr>
          <a:xfrm>
            <a:off x="9208169" y="593558"/>
            <a:ext cx="2390273" cy="2585323"/>
          </a:xfrm>
          <a:prstGeom prst="rect">
            <a:avLst/>
          </a:prstGeom>
          <a:solidFill>
            <a:schemeClr val="accent2"/>
          </a:solidFill>
        </p:spPr>
        <p:txBody>
          <a:bodyPr wrap="square" rtlCol="0">
            <a:spAutoFit/>
          </a:bodyPr>
          <a:lstStyle/>
          <a:p>
            <a:r>
              <a:rPr lang="en-US" dirty="0"/>
              <a:t>This function reads the ROI (region of interest) and converts into RGB, the image is returned to be processed. </a:t>
            </a:r>
          </a:p>
          <a:p>
            <a:endParaRPr lang="en-US" dirty="0"/>
          </a:p>
          <a:p>
            <a:r>
              <a:rPr lang="en-US" dirty="0"/>
              <a:t>All other functions are similar but capture other regions.</a:t>
            </a:r>
          </a:p>
        </p:txBody>
      </p:sp>
    </p:spTree>
    <p:extLst>
      <p:ext uri="{BB962C8B-B14F-4D97-AF65-F5344CB8AC3E}">
        <p14:creationId xmlns:p14="http://schemas.microsoft.com/office/powerpoint/2010/main" val="20660838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obo-Geek">
      <a:dk1>
        <a:sysClr val="windowText" lastClr="000000"/>
      </a:dk1>
      <a:lt1>
        <a:sysClr val="window" lastClr="FFFFFF"/>
      </a:lt1>
      <a:dk2>
        <a:srgbClr val="252C36"/>
      </a:dk2>
      <a:lt2>
        <a:srgbClr val="D8D8D8"/>
      </a:lt2>
      <a:accent1>
        <a:srgbClr val="FF0000"/>
      </a:accent1>
      <a:accent2>
        <a:srgbClr val="FFCC00"/>
      </a:accent2>
      <a:accent3>
        <a:srgbClr val="FF0000"/>
      </a:accent3>
      <a:accent4>
        <a:srgbClr val="FFCC00"/>
      </a:accent4>
      <a:accent5>
        <a:srgbClr val="FF0000"/>
      </a:accent5>
      <a:accent6>
        <a:srgbClr val="FFCC0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TC104033919[[fn=Circuit]]</Template>
  <TotalTime>4683</TotalTime>
  <Words>278</Words>
  <Application>Microsoft Office PowerPoint</Application>
  <PresentationFormat>Widescreen</PresentationFormat>
  <Paragraphs>45</Paragraphs>
  <Slides>10</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Copperplate Gothic Bold</vt:lpstr>
      <vt:lpstr>Trebuchet MS</vt:lpstr>
      <vt:lpstr>Tw Cen MT</vt:lpstr>
      <vt:lpstr>Circuit</vt:lpstr>
      <vt:lpstr>SELF DRIVING CARs PART II</vt:lpstr>
      <vt:lpstr>THE challenge</vt:lpstr>
      <vt:lpstr>DEMO: CONNECTING to dos box</vt:lpstr>
      <vt:lpstr>PowerPoint Presentation</vt:lpstr>
      <vt:lpstr>PowerPoint Presentation</vt:lpstr>
      <vt:lpstr>CAPTURING THE SCREEN</vt:lpstr>
      <vt:lpstr>PowerPoint Presentation</vt:lpstr>
      <vt:lpstr>Capturing screen</vt:lpstr>
      <vt:lpstr>The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Wonders</dc:creator>
  <cp:lastModifiedBy>Omar Silva</cp:lastModifiedBy>
  <cp:revision>214</cp:revision>
  <cp:lastPrinted>2015-06-06T10:55:02Z</cp:lastPrinted>
  <dcterms:created xsi:type="dcterms:W3CDTF">2014-10-21T14:34:06Z</dcterms:created>
  <dcterms:modified xsi:type="dcterms:W3CDTF">2018-02-20T23:32:30Z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ATIntVersion">
    <vt:i4>15</vt:i4>
  </property>
  <property fmtid="{D5CDD505-2E9C-101B-9397-08002B2CF9AE}" pid="3" name="FILEGUID">
    <vt:lpwstr>64532b16-667a-4c99-803b-78a66c44bc7c</vt:lpwstr>
  </property>
  <property fmtid="{D5CDD505-2E9C-101B-9397-08002B2CF9AE}" pid="4" name="MODFILEGUID">
    <vt:lpwstr>31d55c7b-83db-48b3-b334-be80078edc6a</vt:lpwstr>
  </property>
  <property fmtid="{D5CDD505-2E9C-101B-9397-08002B2CF9AE}" pid="5" name="FILEOWNER">
    <vt:lpwstr>Karen Wonders</vt:lpwstr>
  </property>
  <property fmtid="{D5CDD505-2E9C-101B-9397-08002B2CF9AE}" pid="6" name="MODFILEOWNER">
    <vt:lpwstr>L18905</vt:lpwstr>
  </property>
  <property fmtid="{D5CDD505-2E9C-101B-9397-08002B2CF9AE}" pid="7" name="IPPCLASS">
    <vt:i4>1</vt:i4>
  </property>
  <property fmtid="{D5CDD505-2E9C-101B-9397-08002B2CF9AE}" pid="8" name="MODIPPCLASS">
    <vt:i4>1</vt:i4>
  </property>
  <property fmtid="{D5CDD505-2E9C-101B-9397-08002B2CF9AE}" pid="9" name="MACHINEID">
    <vt:lpwstr>KSTL253512</vt:lpwstr>
  </property>
  <property fmtid="{D5CDD505-2E9C-101B-9397-08002B2CF9AE}" pid="10" name="MODMACHINEID">
    <vt:lpwstr>KSTL253512</vt:lpwstr>
  </property>
  <property fmtid="{D5CDD505-2E9C-101B-9397-08002B2CF9AE}" pid="11" name="CURRENTCLASS">
    <vt:lpwstr>Classified - No Category</vt:lpwstr>
  </property>
</Properties>
</file>